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2350D-2D55-43DE-A87C-1A79BEDDEE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2B4DF-D759-4AC3-A418-8EE433319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出版科技著作情况表</a:t>
            </a:r>
            <a:r>
              <a:rPr lang="en-US" altLang="zh-CN" dirty="0" smtClean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/>
            </a:r>
            <a:br>
              <a:rPr lang="en-US" altLang="zh-CN" dirty="0" smtClean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</a:br>
            <a:r>
              <a:rPr lang="zh-CN" altLang="en-US" dirty="0" smtClean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填报说明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F3D91B5B-53B0-49C5-826E-3B8E68CE40B8}" type="slidenum">
              <a:rPr lang="zh-CN" altLang="en-US" smtClean="0"/>
              <a:pPr algn="l">
                <a:defRPr/>
              </a:pPr>
              <a:t>2</a:t>
            </a:fld>
            <a:endParaRPr lang="en-US" altLang="zh-CN" smtClean="0"/>
          </a:p>
        </p:txBody>
      </p:sp>
      <p:pic>
        <p:nvPicPr>
          <p:cNvPr id="6246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12088" y="158750"/>
            <a:ext cx="1152525" cy="11525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2469" name="TextBox 7"/>
          <p:cNvSpPr>
            <a:spLocks noChangeArrowheads="1"/>
          </p:cNvSpPr>
          <p:nvPr/>
        </p:nvSpPr>
        <p:spPr bwMode="auto">
          <a:xfrm>
            <a:off x="7962900" y="0"/>
            <a:ext cx="8128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3</a:t>
            </a:r>
            <a:endParaRPr lang="zh-CN" altLang="en-US"/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4932363" y="188913"/>
            <a:ext cx="28511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如何做好科技统计</a:t>
            </a:r>
          </a:p>
        </p:txBody>
      </p:sp>
      <p:sp>
        <p:nvSpPr>
          <p:cNvPr id="62471" name="Rectangle 2"/>
          <p:cNvSpPr txBox="1">
            <a:spLocks noChangeArrowheads="1"/>
          </p:cNvSpPr>
          <p:nvPr/>
        </p:nvSpPr>
        <p:spPr bwMode="auto">
          <a:xfrm>
            <a:off x="323850" y="765175"/>
            <a:ext cx="82296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zh-CN" altLang="en-US" sz="2400" dirty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表</a:t>
            </a:r>
            <a:r>
              <a:rPr lang="en-US" altLang="zh-CN" sz="2400" dirty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8 《</a:t>
            </a:r>
            <a:r>
              <a:rPr lang="zh-CN" altLang="en-US" sz="2400" dirty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出版科技著作情况表</a:t>
            </a:r>
            <a:r>
              <a:rPr lang="en-US" altLang="zh-CN" sz="2400" dirty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》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22263" y="1773238"/>
          <a:ext cx="8642350" cy="3816421"/>
        </p:xfrm>
        <a:graphic>
          <a:graphicData uri="http://schemas.openxmlformats.org/drawingml/2006/table">
            <a:tbl>
              <a:tblPr/>
              <a:tblGrid>
                <a:gridCol w="639763"/>
                <a:gridCol w="638175"/>
                <a:gridCol w="639762"/>
                <a:gridCol w="685800"/>
                <a:gridCol w="687388"/>
                <a:gridCol w="593725"/>
                <a:gridCol w="979487"/>
                <a:gridCol w="979488"/>
                <a:gridCol w="585787"/>
                <a:gridCol w="585788"/>
                <a:gridCol w="474662"/>
                <a:gridCol w="306388"/>
                <a:gridCol w="677862"/>
                <a:gridCol w="168275"/>
              </a:tblGrid>
              <a:tr h="345710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出版</a:t>
                      </a:r>
                      <a:r>
                        <a:rPr kumimoji="0" 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科技著作情况表</a:t>
                      </a:r>
                      <a:endParaRPr kumimoji="0" 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304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表</a:t>
                      </a:r>
                      <a:r>
                        <a:rPr kumimoji="0" lang="zh-CN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        </a:t>
                      </a: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号：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教科年报</a:t>
                      </a: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8</a:t>
                      </a: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表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4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制表机关：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教</a:t>
                      </a:r>
                      <a:r>
                        <a:rPr kumimoji="0" lang="zh-CN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</a:t>
                      </a: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育</a:t>
                      </a:r>
                      <a:r>
                        <a:rPr kumimoji="0" lang="zh-CN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</a:t>
                      </a: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部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4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批准机关：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国家统计局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4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学校编码：</a:t>
                      </a: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□□□□□□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文</a:t>
                      </a:r>
                      <a:r>
                        <a:rPr kumimoji="0" lang="zh-CN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        </a:t>
                      </a: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号：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国统制</a:t>
                      </a: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[2011]33</a:t>
                      </a: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号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6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学校名称：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49"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23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编号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著作名称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作者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作者排序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著作总字数（千字）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撰写字数（千字）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著作类别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出版单位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出版地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书号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出版日期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Arial" pitchFamily="34" charset="0"/>
                        </a:rPr>
                        <a:t>学科分类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L1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L2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L3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L4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L5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L6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L7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L8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L9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L10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L11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…</a:t>
                      </a:r>
                      <a:endParaRPr kumimoji="0" lang="zh-CN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" pitchFamily="34" charset="0"/>
                        </a:rPr>
                        <a:t>　</a:t>
                      </a:r>
                      <a:endParaRPr kumimoji="0" 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75">
                <a:tc gridSpan="14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业务部门负责人（签章）：</a:t>
                      </a:r>
                      <a:r>
                        <a:rPr kumimoji="0" lang="zh-CN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          </a:t>
                      </a: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复核人（签章）：</a:t>
                      </a:r>
                      <a:r>
                        <a:rPr kumimoji="0" lang="zh-CN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           </a:t>
                      </a: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填表人（签章）：</a:t>
                      </a:r>
                      <a:r>
                        <a:rPr kumimoji="0" lang="zh-CN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            </a:t>
                      </a: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报出日期</a:t>
                      </a: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:     </a:t>
                      </a: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年</a:t>
                      </a:r>
                      <a:r>
                        <a:rPr kumimoji="0" lang="zh-CN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   </a:t>
                      </a: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月</a:t>
                      </a:r>
                      <a:r>
                        <a:rPr kumimoji="0" lang="zh-CN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   </a:t>
                      </a:r>
                      <a:r>
                        <a:rPr kumimoji="0" 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Arial" pitchFamily="34" charset="0"/>
                        </a:rPr>
                        <a:t>日 </a:t>
                      </a:r>
                      <a:endParaRPr kumimoji="0" 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46323" marR="46323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4C103D33-27BD-4197-866C-FAB2B4C76C34}" type="slidenum">
              <a:rPr lang="zh-CN" altLang="en-US" smtClean="0"/>
              <a:pPr algn="l">
                <a:defRPr/>
              </a:pPr>
              <a:t>3</a:t>
            </a:fld>
            <a:endParaRPr lang="en-US" altLang="zh-CN" smtClean="0"/>
          </a:p>
        </p:txBody>
      </p:sp>
      <p:pic>
        <p:nvPicPr>
          <p:cNvPr id="63491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12088" y="44450"/>
            <a:ext cx="1152525" cy="11525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3493" name="TextBox 7"/>
          <p:cNvSpPr>
            <a:spLocks noChangeArrowheads="1"/>
          </p:cNvSpPr>
          <p:nvPr/>
        </p:nvSpPr>
        <p:spPr bwMode="auto">
          <a:xfrm>
            <a:off x="7962900" y="-100013"/>
            <a:ext cx="8128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3</a:t>
            </a:r>
            <a:endParaRPr lang="zh-CN" altLang="en-US"/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4932363" y="44450"/>
            <a:ext cx="28511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如何做好科技统计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476250"/>
            <a:ext cx="9144000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、统计范围：本表填报</a:t>
            </a:r>
            <a:r>
              <a:rPr lang="en-US" altLang="zh-CN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2014</a:t>
            </a:r>
            <a:r>
              <a:rPr lang="zh-CN" alt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年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学校理、工、农、医学科科技著作出</a:t>
            </a:r>
            <a:endParaRPr lang="en-US" altLang="zh-CN" sz="20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版情况；</a:t>
            </a:r>
          </a:p>
          <a:p>
            <a:pPr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、填表说明：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）两个及以上单位合作的著作，各校均可填报。由多人合著的科技专著，如果作者均属同一学校，则只作一次统计；作者录排名最前的人员，并在其后注明“＊＊等”，字数按本校所有参著人员的总字数为准；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）作者排序按专著版权页顺序填写代码，代码为：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01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排名为第一；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02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排名为第二；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03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排名为第三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……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；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）“撰写字数”按本人撰写字数填写，单位是千字；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）著作类别：“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1”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专著，“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2”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教科书，“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3”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编著；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）出版地：“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0”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国内，“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1”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国（境）外；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）出版日期填写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位，如</a:t>
            </a:r>
            <a:r>
              <a:rPr lang="en-US" altLang="zh-CN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2014</a:t>
            </a:r>
            <a:r>
              <a:rPr lang="zh-CN" alt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年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月填写为“</a:t>
            </a:r>
            <a:r>
              <a:rPr lang="en-US" altLang="zh-CN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201404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；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）学科分类按一级学科目录填报。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注：如果著作较多，可参照“人员数据从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EXCEL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导入数据库方法”进行数据录入。</a:t>
            </a:r>
          </a:p>
          <a:p>
            <a:pPr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、审核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7-1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自查要点：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）“著作总字数”、“撰写字数”是否过大。字数的单位为千字。</a:t>
            </a:r>
          </a:p>
          <a:p>
            <a:pPr indent="266700">
              <a:lnSpc>
                <a:spcPct val="120000"/>
              </a:lnSpc>
              <a:tabLst>
                <a:tab pos="533400" algn="l"/>
              </a:tabLst>
              <a:defRPr/>
            </a:pP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）部分学校往年填报的著作数为</a:t>
            </a:r>
            <a:r>
              <a:rPr lang="en-US" altLang="zh-CN" sz="2000" b="1" dirty="0"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zh-CN" altLang="en-US" sz="2000" b="1" dirty="0">
                <a:latin typeface="Times New Roman" pitchFamily="18" charset="0"/>
                <a:ea typeface="+mn-ea"/>
                <a:cs typeface="Times New Roman" pitchFamily="18" charset="0"/>
              </a:rPr>
              <a:t>，不合理，必须核实。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702C350-A53B-4198-8558-828F7F4DC38B}" type="slidenum">
              <a:rPr lang="zh-CN" altLang="en-US" smtClean="0"/>
              <a:pPr algn="l">
                <a:defRPr/>
              </a:pPr>
              <a:t>4</a:t>
            </a:fld>
            <a:endParaRPr lang="en-US" altLang="zh-CN" smtClean="0"/>
          </a:p>
        </p:txBody>
      </p:sp>
      <p:pic>
        <p:nvPicPr>
          <p:cNvPr id="43011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12088" y="158750"/>
            <a:ext cx="1152525" cy="11525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13" name="TextBox 7"/>
          <p:cNvSpPr>
            <a:spLocks noChangeArrowheads="1"/>
          </p:cNvSpPr>
          <p:nvPr/>
        </p:nvSpPr>
        <p:spPr bwMode="auto">
          <a:xfrm>
            <a:off x="7962900" y="0"/>
            <a:ext cx="8128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3</a:t>
            </a:r>
            <a:endParaRPr lang="zh-CN" altLang="en-US"/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4932363" y="188913"/>
            <a:ext cx="28511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如何做好科技统计</a:t>
            </a:r>
          </a:p>
        </p:txBody>
      </p:sp>
      <p:graphicFrame>
        <p:nvGraphicFramePr>
          <p:cNvPr id="10" name="Group 88"/>
          <p:cNvGraphicFramePr>
            <a:graphicFrameLocks/>
          </p:cNvGraphicFramePr>
          <p:nvPr/>
        </p:nvGraphicFramePr>
        <p:xfrm>
          <a:off x="827584" y="1916832"/>
          <a:ext cx="7632700" cy="3887791"/>
        </p:xfrm>
        <a:graphic>
          <a:graphicData uri="http://schemas.openxmlformats.org/drawingml/2006/table">
            <a:tbl>
              <a:tblPr/>
              <a:tblGrid>
                <a:gridCol w="563562"/>
                <a:gridCol w="1381125"/>
                <a:gridCol w="5688013"/>
              </a:tblGrid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编号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栏目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说    明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L1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著作名称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按著作封面的名称填报，如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《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材料成形技术基础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》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、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《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固体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火箭发动机原理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》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等；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L2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作    者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是指本校在该著作排名中靠前的作者，不必全部列出；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L3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作者排序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按著作版权页顺序填写，代码为：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01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排名为第一；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02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排名为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第二；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03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排名为第三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L4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著作总字数（千字）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牢记字数单位是“千字”，不是“万字”，更不是“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× ×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字”；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L5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撰写字数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（千字）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指本校作者撰写字数的总和；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著作类别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1</a:t>
                      </a: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专著，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教科书，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编著，牢记三者之间的区别，不能乱报；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99592" y="1412776"/>
            <a:ext cx="3816350" cy="36933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indent="-228600" algn="l"/>
            <a:r>
              <a:rPr lang="en-US" altLang="zh-CN" dirty="0">
                <a:solidFill>
                  <a:srgbClr val="0033CC"/>
                </a:solidFill>
                <a:effectLst/>
              </a:rPr>
              <a:t>  </a:t>
            </a:r>
            <a:r>
              <a:rPr lang="zh-CN" altLang="en-US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表</a:t>
            </a:r>
            <a:r>
              <a:rPr lang="en-US" altLang="zh-CN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8 </a:t>
            </a:r>
            <a:r>
              <a:rPr lang="zh-CN" altLang="en-US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填报样板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702C350-A53B-4198-8558-828F7F4DC38B}" type="slidenum">
              <a:rPr lang="zh-CN" altLang="en-US" smtClean="0"/>
              <a:pPr algn="l">
                <a:defRPr/>
              </a:pPr>
              <a:t>5</a:t>
            </a:fld>
            <a:endParaRPr lang="en-US" altLang="zh-CN" smtClean="0"/>
          </a:p>
        </p:txBody>
      </p:sp>
      <p:pic>
        <p:nvPicPr>
          <p:cNvPr id="43011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12088" y="158750"/>
            <a:ext cx="1152525" cy="11525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13" name="TextBox 7"/>
          <p:cNvSpPr>
            <a:spLocks noChangeArrowheads="1"/>
          </p:cNvSpPr>
          <p:nvPr/>
        </p:nvSpPr>
        <p:spPr bwMode="auto">
          <a:xfrm>
            <a:off x="7962900" y="0"/>
            <a:ext cx="8128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3</a:t>
            </a:r>
            <a:endParaRPr lang="zh-CN" altLang="en-US"/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4932363" y="188913"/>
            <a:ext cx="28511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如何做好科技统计</a:t>
            </a:r>
          </a:p>
        </p:txBody>
      </p:sp>
      <p:graphicFrame>
        <p:nvGraphicFramePr>
          <p:cNvPr id="8" name="Group 70"/>
          <p:cNvGraphicFramePr>
            <a:graphicFrameLocks/>
          </p:cNvGraphicFramePr>
          <p:nvPr/>
        </p:nvGraphicFramePr>
        <p:xfrm>
          <a:off x="1043608" y="2132856"/>
          <a:ext cx="7489825" cy="3094040"/>
        </p:xfrm>
        <a:graphic>
          <a:graphicData uri="http://schemas.openxmlformats.org/drawingml/2006/table">
            <a:tbl>
              <a:tblPr/>
              <a:tblGrid>
                <a:gridCol w="552450"/>
                <a:gridCol w="1392237"/>
                <a:gridCol w="5545138"/>
              </a:tblGrid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编号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栏目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说    明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L7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出版单位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指某某出版社，如科学出版社、清华大学出版社等。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L8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出版地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   0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国内，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国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(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境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)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外；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L9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书    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  ISBN9787561238981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，数字之间不需要有间隔，如“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-”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等；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出版日期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填写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位，如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月，填写为“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201404”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L11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学科分类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填报一级学科，即 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 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位数；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115616" y="1556792"/>
            <a:ext cx="3031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表</a:t>
            </a:r>
            <a:r>
              <a:rPr lang="en-US" altLang="zh-CN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8 </a:t>
            </a:r>
            <a:r>
              <a:rPr lang="zh-CN" altLang="en-US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填报样板（续</a:t>
            </a:r>
            <a:r>
              <a:rPr lang="en-US" altLang="zh-CN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Microsoft Office PowerPoint</Application>
  <PresentationFormat>全屏显示(4:3)</PresentationFormat>
  <Paragraphs>154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出版科技著作情况表 填报说明</vt:lpstr>
      <vt:lpstr>幻灯片 2</vt:lpstr>
      <vt:lpstr>幻灯片 3</vt:lpstr>
      <vt:lpstr>幻灯片 4</vt:lpstr>
      <vt:lpstr>幻灯片 5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出版科技著作情况表 填报说明</dc:title>
  <dc:creator>lenovo</dc:creator>
  <cp:lastModifiedBy>lenovo</cp:lastModifiedBy>
  <cp:revision>1</cp:revision>
  <dcterms:created xsi:type="dcterms:W3CDTF">2014-12-18T08:31:32Z</dcterms:created>
  <dcterms:modified xsi:type="dcterms:W3CDTF">2014-12-18T08:32:12Z</dcterms:modified>
</cp:coreProperties>
</file>